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81" r:id="rId17"/>
    <p:sldId id="273" r:id="rId18"/>
    <p:sldId id="282" r:id="rId19"/>
    <p:sldId id="274" r:id="rId20"/>
    <p:sldId id="275" r:id="rId21"/>
    <p:sldId id="276" r:id="rId22"/>
    <p:sldId id="284" r:id="rId23"/>
    <p:sldId id="277" r:id="rId24"/>
    <p:sldId id="279" r:id="rId25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Tur" charset="-94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Tur" charset="-94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Tur" charset="-94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Tur" charset="-94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Tur" charset="-94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 Tur" charset="-94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 Tur" charset="-94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 Tur" charset="-94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 Tur" charset="-94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</p:showPr>
  <p:clrMru>
    <a:srgbClr val="FFFF00"/>
    <a:srgbClr val="006600"/>
    <a:srgbClr val="FF00CC"/>
    <a:srgbClr val="FF3300"/>
    <a:srgbClr val="66FF66"/>
    <a:srgbClr val="0000FF"/>
    <a:srgbClr val="66FF33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12"/>
      </p:cViewPr>
      <p:guideLst>
        <p:guide orient="horz" pos="23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4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 smtClean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 smtClean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86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biçemlerini düzenlemek için tıklat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 smtClean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 smtClean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11C5CDE-F9BA-4723-B1FF-DB20BB608A4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67395D-6C26-4646-A52B-E1D58499B8A5}" type="slidenum">
              <a:rPr lang="tr-TR"/>
              <a:pPr/>
              <a:t>1</a:t>
            </a:fld>
            <a:endParaRPr lang="tr-TR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763" y="3276600"/>
            <a:ext cx="9137650" cy="152400"/>
            <a:chOff x="3" y="2064"/>
            <a:chExt cx="5756" cy="96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ltGray">
            <a:xfrm>
              <a:off x="3" y="2064"/>
              <a:ext cx="5756" cy="47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ltGray">
            <a:xfrm>
              <a:off x="3" y="2136"/>
              <a:ext cx="5756" cy="2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057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biçemini düzenlemek için tıklat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tr-TR"/>
              <a:t>Asıl alt başlık biçemini düzenlemek için tıklat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MURAT BAYHAN , 1998  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A9A9C8-5545-467D-8E5D-ECD3F06A5E9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MURAT BAYHAN , 1998   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73FC4-3C8D-4461-823A-34279F0FDA1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MURAT BAYHAN , 1998   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FDA38-C9AD-4C12-9225-E512B0CF66B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Başlık, Küçük Resim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Küçük Resim Yer Tutucusu"/>
          <p:cNvSpPr>
            <a:spLocks noGrp="1"/>
          </p:cNvSpPr>
          <p:nvPr>
            <p:ph type="clipArt"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MURAT BAYHAN , 1998   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C0EA5-E1A7-4930-9AA7-119DE8F3902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Küçük Resim Yer Tutucusu"/>
          <p:cNvSpPr>
            <a:spLocks noGrp="1"/>
          </p:cNvSpPr>
          <p:nvPr>
            <p:ph type="clipArt"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MURAT BAYHAN , 1998   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123E1-5B09-4BAF-9878-E2D289B886D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MURAT BAYHAN , 1998   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07DB3-75E5-4CF1-BECE-3FE74C92C9B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MURAT BAYHAN , 1998   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2F83B-53F4-4C48-A8F4-39AFC2A08FE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MURAT BAYHAN , 1998   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DF7D2-F739-41F8-B3FC-2ABE8E623B2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MURAT BAYHAN , 1998  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EA709-E3BA-4918-BD2C-C533B5054A2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MURAT BAYHAN , 1998   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1CC-B1B0-4759-BB25-5FAD816F499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MURAT BAYHAN , 1998   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4CB00-C04B-4522-9FC0-28FAA19FB84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MURAT BAYHAN , 1998   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02CEC-1245-4CC0-838F-8B1C0529E10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MURAT BAYHAN , 1998   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96904-6939-47DE-AE89-5A5DA212A32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4"/>
          <p:cNvGrpSpPr>
            <a:grpSpLocks/>
          </p:cNvGrpSpPr>
          <p:nvPr/>
        </p:nvGrpSpPr>
        <p:grpSpPr bwMode="auto">
          <a:xfrm>
            <a:off x="0" y="1428750"/>
            <a:ext cx="9142413" cy="152400"/>
            <a:chOff x="0" y="900"/>
            <a:chExt cx="5759" cy="96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ltGray">
            <a:xfrm>
              <a:off x="0" y="900"/>
              <a:ext cx="5759" cy="47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ltGray">
            <a:xfrm>
              <a:off x="0" y="972"/>
              <a:ext cx="5759" cy="2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</p:grpSp>
      <p:sp>
        <p:nvSpPr>
          <p:cNvPr id="1331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biçemini düzenlemek için tıklat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biçemlerini düzenlemek için tıklat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tr-TR"/>
              <a:t>MURAT BAYHAN , 1998   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3B827859-98D7-4F48-9E58-21CB4D5099B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Monotype Sort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Monotype Sort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Monotype Sort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Monotype Sort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Monotype Sort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Monotype Sort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9.bin"/><Relationship Id="rId5" Type="http://schemas.openxmlformats.org/officeDocument/2006/relationships/audio" Target="../media/audio3.wav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1.bin"/><Relationship Id="rId5" Type="http://schemas.openxmlformats.org/officeDocument/2006/relationships/audio" Target="../media/audio3.wav"/><Relationship Id="rId4" Type="http://schemas.openxmlformats.org/officeDocument/2006/relationships/audio" Target="../media/audio4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audio" Target="../media/audio5.wav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audio" Target="../media/audio4.wav"/><Relationship Id="rId5" Type="http://schemas.openxmlformats.org/officeDocument/2006/relationships/audio" Target="../media/audio1.wav"/><Relationship Id="rId4" Type="http://schemas.openxmlformats.org/officeDocument/2006/relationships/audio" Target="../media/audio3.wav"/><Relationship Id="rId9" Type="http://schemas.openxmlformats.org/officeDocument/2006/relationships/oleObject" Target="../embeddings/oleObject2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5.bin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audio" Target="../media/audio1.wav"/><Relationship Id="rId4" Type="http://schemas.openxmlformats.org/officeDocument/2006/relationships/audio" Target="../media/audio4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audio" Target="../media/audio3.wav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audio" Target="../media/audio1.wav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audio" Target="../media/audio3.wav"/><Relationship Id="rId5" Type="http://schemas.openxmlformats.org/officeDocument/2006/relationships/audio" Target="../media/audio2.wav"/><Relationship Id="rId4" Type="http://schemas.openxmlformats.org/officeDocument/2006/relationships/audio" Target="../media/audio4.wav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audio" Target="../media/audio2.wav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audio" Target="../media/audio3.wav"/><Relationship Id="rId5" Type="http://schemas.openxmlformats.org/officeDocument/2006/relationships/audio" Target="../media/audio1.wav"/><Relationship Id="rId4" Type="http://schemas.openxmlformats.org/officeDocument/2006/relationships/audio" Target="../media/audio4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B47CD8-246E-4EB3-80F6-559DBABF65A4}" type="slidenum">
              <a:rPr lang="tr-TR"/>
              <a:pPr>
                <a:defRPr/>
              </a:pPr>
              <a:t>1</a:t>
            </a:fld>
            <a:endParaRPr lang="tr-TR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838200"/>
            <a:ext cx="7848600" cy="1143000"/>
          </a:xfrm>
          <a:noFill/>
        </p:spPr>
        <p:txBody>
          <a:bodyPr/>
          <a:lstStyle/>
          <a:p>
            <a:r>
              <a:rPr lang="tr-TR" sz="6000" b="1" u="sng" dirty="0" smtClean="0">
                <a:solidFill>
                  <a:srgbClr val="FFFF00"/>
                </a:solidFill>
              </a:rPr>
              <a:t>VERİMLİ DERS ÇALIŞMA YOLLARI</a:t>
            </a:r>
          </a:p>
        </p:txBody>
      </p:sp>
      <p:graphicFrame>
        <p:nvGraphicFramePr>
          <p:cNvPr id="1026" name="Object 0"/>
          <p:cNvGraphicFramePr>
            <a:graphicFrameLocks/>
          </p:cNvGraphicFramePr>
          <p:nvPr/>
        </p:nvGraphicFramePr>
        <p:xfrm>
          <a:off x="0" y="2157435"/>
          <a:ext cx="9129713" cy="4557713"/>
        </p:xfrm>
        <a:graphic>
          <a:graphicData uri="http://schemas.openxmlformats.org/presentationml/2006/ole">
            <p:oleObj spid="_x0000_s1026" name="Klip" r:id="rId5" imgW="1233360" imgH="1533240" progId="MS_ClipArt_Gallery.2">
              <p:embed/>
            </p:oleObj>
          </a:graphicData>
        </a:graphic>
      </p:graphicFrame>
      <p:graphicFrame>
        <p:nvGraphicFramePr>
          <p:cNvPr id="1027" name="Object 1"/>
          <p:cNvGraphicFramePr>
            <a:graphicFrameLocks/>
          </p:cNvGraphicFramePr>
          <p:nvPr/>
        </p:nvGraphicFramePr>
        <p:xfrm>
          <a:off x="1600200" y="3657600"/>
          <a:ext cx="1752600" cy="2814638"/>
        </p:xfrm>
        <a:graphic>
          <a:graphicData uri="http://schemas.openxmlformats.org/presentationml/2006/ole">
            <p:oleObj spid="_x0000_s1027" name="Klip" r:id="rId6" imgW="2603160" imgH="3660480" progId="MS_ClipArt_Gallery.2">
              <p:embed/>
            </p:oleObj>
          </a:graphicData>
        </a:graphic>
      </p:graphicFrame>
      <p:graphicFrame>
        <p:nvGraphicFramePr>
          <p:cNvPr id="1028" name="Object 2"/>
          <p:cNvGraphicFramePr>
            <a:graphicFrameLocks/>
          </p:cNvGraphicFramePr>
          <p:nvPr/>
        </p:nvGraphicFramePr>
        <p:xfrm>
          <a:off x="5334000" y="4876800"/>
          <a:ext cx="2057400" cy="1979613"/>
        </p:xfrm>
        <a:graphic>
          <a:graphicData uri="http://schemas.openxmlformats.org/presentationml/2006/ole">
            <p:oleObj spid="_x0000_s1028" name="Klip" r:id="rId7" imgW="2660400" imgH="3659040" progId="MS_ClipArt_Gallery.2">
              <p:embed/>
            </p:oleObj>
          </a:graphicData>
        </a:graphic>
      </p:graphicFrame>
      <p:graphicFrame>
        <p:nvGraphicFramePr>
          <p:cNvPr id="1029" name="Object 3"/>
          <p:cNvGraphicFramePr>
            <a:graphicFrameLocks/>
          </p:cNvGraphicFramePr>
          <p:nvPr/>
        </p:nvGraphicFramePr>
        <p:xfrm>
          <a:off x="3071802" y="2938474"/>
          <a:ext cx="3805237" cy="2133600"/>
        </p:xfrm>
        <a:graphic>
          <a:graphicData uri="http://schemas.openxmlformats.org/presentationml/2006/ole">
            <p:oleObj spid="_x0000_s1029" name="Klip" r:id="rId8" imgW="3657600" imgH="2214360" progId="MS_ClipArt_Gallery.2">
              <p:embed/>
            </p:oleObj>
          </a:graphicData>
        </a:graphic>
      </p:graphicFrame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41325" y="4341813"/>
            <a:ext cx="5143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tr-TR" sz="3600" b="1" i="1" u="sng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K</a:t>
            </a:r>
          </a:p>
          <a:p>
            <a:pPr>
              <a:defRPr/>
            </a:pPr>
            <a:r>
              <a:rPr lang="tr-TR" sz="3600" b="1" i="1" u="sng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Y</a:t>
            </a:r>
          </a:p>
          <a:p>
            <a:pPr>
              <a:defRPr/>
            </a:pPr>
            <a:r>
              <a:rPr lang="tr-TR" sz="3600" b="1" i="1" u="sng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K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8229600" y="4419600"/>
            <a:ext cx="838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defRPr/>
            </a:pPr>
            <a:r>
              <a:rPr lang="tr-TR" b="1" i="1" u="sng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</a:t>
            </a:r>
          </a:p>
          <a:p>
            <a:pPr>
              <a:defRPr/>
            </a:pPr>
            <a:r>
              <a:rPr lang="tr-TR" b="1" i="1" u="sng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</a:t>
            </a:r>
          </a:p>
          <a:p>
            <a:pPr>
              <a:defRPr/>
            </a:pPr>
            <a:r>
              <a:rPr lang="tr-TR" b="1" i="1" u="sng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</a:t>
            </a:r>
          </a:p>
          <a:p>
            <a:pPr>
              <a:defRPr/>
            </a:pPr>
            <a:r>
              <a:rPr lang="tr-TR" b="1" i="1" u="sng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</a:t>
            </a:r>
          </a:p>
          <a:p>
            <a:pPr>
              <a:defRPr/>
            </a:pPr>
            <a:r>
              <a:rPr lang="tr-TR" b="1" i="1" u="sng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U</a:t>
            </a:r>
          </a:p>
          <a:p>
            <a:pPr>
              <a:defRPr/>
            </a:pPr>
            <a:r>
              <a:rPr lang="tr-TR" b="1" i="1" u="sng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N</a:t>
            </a:r>
          </a:p>
        </p:txBody>
      </p:sp>
      <p:sp>
        <p:nvSpPr>
          <p:cNvPr id="1035" name="Rectangle 9"/>
          <p:cNvSpPr>
            <a:spLocks noChangeArrowheads="1"/>
          </p:cNvSpPr>
          <p:nvPr/>
        </p:nvSpPr>
        <p:spPr bwMode="auto">
          <a:xfrm>
            <a:off x="288925" y="6080125"/>
            <a:ext cx="86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tr-TR" sz="2400">
                <a:solidFill>
                  <a:schemeClr val="bg2"/>
                </a:solidFill>
                <a:latin typeface="Arial" pitchFamily="34" charset="0"/>
              </a:rPr>
              <a:t>1998</a:t>
            </a:r>
          </a:p>
        </p:txBody>
      </p:sp>
    </p:spTree>
  </p:cSld>
  <p:clrMapOvr>
    <a:masterClrMapping/>
  </p:clrMapOvr>
  <p:transition spd="slow">
    <p:sndAc>
      <p:stSnd>
        <p:snd r:embed="rId4" name="Islık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4CD4F8-3605-4DAD-9A18-6B76A9831DDE}" type="slidenum">
              <a:rPr lang="tr-TR"/>
              <a:pPr>
                <a:defRPr/>
              </a:pPr>
              <a:t>10</a:t>
            </a:fld>
            <a:endParaRPr lang="tr-TR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162800" cy="1143000"/>
          </a:xfrm>
        </p:spPr>
        <p:txBody>
          <a:bodyPr/>
          <a:lstStyle/>
          <a:p>
            <a:pPr>
              <a:defRPr/>
            </a:pPr>
            <a:r>
              <a:rPr lang="tr-TR" sz="7200" b="1" i="1" u="sng" smtClean="0"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BÖLÜM 2</a:t>
            </a:r>
          </a:p>
        </p:txBody>
      </p:sp>
      <p:graphicFrame>
        <p:nvGraphicFramePr>
          <p:cNvPr id="16387" name="Object 3"/>
          <p:cNvGraphicFramePr>
            <a:graphicFrameLocks/>
          </p:cNvGraphicFramePr>
          <p:nvPr>
            <p:ph type="clipArt" sz="half" idx="2"/>
          </p:nvPr>
        </p:nvGraphicFramePr>
        <p:xfrm>
          <a:off x="5105400" y="0"/>
          <a:ext cx="4037013" cy="3124200"/>
        </p:xfrm>
        <a:graphic>
          <a:graphicData uri="http://schemas.openxmlformats.org/presentationml/2006/ole">
            <p:oleObj spid="_x0000_s9218" name="ClipArt" r:id="rId6" imgW="1503360" imgH="1641240" progId="MS_ClipArt_Gallery.2">
              <p:embed/>
            </p:oleObj>
          </a:graphicData>
        </a:graphic>
      </p:graphicFrame>
      <p:graphicFrame>
        <p:nvGraphicFramePr>
          <p:cNvPr id="16388" name="Object 4"/>
          <p:cNvGraphicFramePr>
            <a:graphicFrameLocks/>
          </p:cNvGraphicFramePr>
          <p:nvPr/>
        </p:nvGraphicFramePr>
        <p:xfrm>
          <a:off x="3500430" y="2362200"/>
          <a:ext cx="5637213" cy="4494213"/>
        </p:xfrm>
        <a:graphic>
          <a:graphicData uri="http://schemas.openxmlformats.org/presentationml/2006/ole">
            <p:oleObj spid="_x0000_s9219" name="ClipArt" r:id="rId7" imgW="4268520" imgH="2765160" progId="MS_ClipArt_Gallery.2">
              <p:embed/>
            </p:oleObj>
          </a:graphicData>
        </a:graphic>
      </p:graphicFrame>
      <p:sp>
        <p:nvSpPr>
          <p:cNvPr id="163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076700" cy="5256213"/>
          </a:xfrm>
          <a:noFill/>
        </p:spPr>
        <p:txBody>
          <a:bodyPr/>
          <a:lstStyle/>
          <a:p>
            <a:r>
              <a:rPr lang="tr-TR" sz="3600" b="1" i="1" smtClean="0">
                <a:solidFill>
                  <a:schemeClr val="accent2"/>
                </a:solidFill>
                <a:latin typeface="Monotype Corsiva" pitchFamily="66" charset="0"/>
              </a:rPr>
              <a:t>AMAÇLARIN VE ÖNCELİKLERİN BELİRLENMESİ</a:t>
            </a:r>
          </a:p>
          <a:p>
            <a:r>
              <a:rPr lang="tr-TR" sz="3600" b="1" i="1" smtClean="0">
                <a:solidFill>
                  <a:schemeClr val="accent2"/>
                </a:solidFill>
                <a:latin typeface="Monotype Corsiva" pitchFamily="66" charset="0"/>
              </a:rPr>
              <a:t>ZAMANI DÜZENLEMEK VE PROGRAM YAPMAK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K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K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9" grpId="0" build="p" bldLvl="3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977DDF-ED58-4A90-81C6-E70AE59EE516}" type="slidenum">
              <a:rPr lang="tr-TR"/>
              <a:pPr>
                <a:defRPr/>
              </a:pPr>
              <a:t>11</a:t>
            </a:fld>
            <a:endParaRPr lang="tr-TR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2413" cy="1371600"/>
          </a:xfrm>
          <a:noFill/>
        </p:spPr>
        <p:txBody>
          <a:bodyPr/>
          <a:lstStyle/>
          <a:p>
            <a:r>
              <a:rPr lang="tr-TR" b="1" i="1" u="sng" smtClean="0"/>
              <a:t>AMAÇLARIN VE ÖNCELİKLERİN BELİRLENMESİ</a:t>
            </a:r>
          </a:p>
        </p:txBody>
      </p:sp>
      <p:graphicFrame>
        <p:nvGraphicFramePr>
          <p:cNvPr id="17411" name="Object 3"/>
          <p:cNvGraphicFramePr>
            <a:graphicFrameLocks/>
          </p:cNvGraphicFramePr>
          <p:nvPr/>
        </p:nvGraphicFramePr>
        <p:xfrm>
          <a:off x="6019800" y="2514600"/>
          <a:ext cx="3048000" cy="4341813"/>
        </p:xfrm>
        <a:graphic>
          <a:graphicData uri="http://schemas.openxmlformats.org/presentationml/2006/ole">
            <p:oleObj spid="_x0000_s10242" name="ClipArt" r:id="rId6" imgW="2471400" imgH="3659040" progId="MS_ClipArt_Gallery.2">
              <p:embed/>
            </p:oleObj>
          </a:graphicData>
        </a:graphic>
      </p:graphicFrame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" y="1600200"/>
            <a:ext cx="9142413" cy="4343400"/>
          </a:xfrm>
          <a:noFill/>
        </p:spPr>
        <p:txBody>
          <a:bodyPr/>
          <a:lstStyle/>
          <a:p>
            <a:r>
              <a:rPr lang="tr-TR" smtClean="0">
                <a:solidFill>
                  <a:schemeClr val="accent2"/>
                </a:solidFill>
              </a:rPr>
              <a:t>ÇALIŞMAK İSTEYİP DE ÇALIŞAMAYANLAR VE YA ÇALIŞMAK YERİNE BAŞKA ŞEYLER YAPMAK İSTEYENLER,</a:t>
            </a:r>
          </a:p>
          <a:p>
            <a:r>
              <a:rPr lang="tr-TR" smtClean="0">
                <a:solidFill>
                  <a:schemeClr val="accent2"/>
                </a:solidFill>
              </a:rPr>
              <a:t>BİR AYLIK,BİR YILLIK VE                      YAŞAM AMAÇLARI PLANLA-                      RINI ÇIKARIP LİSTELEMEK                             VE LİSTELER ÜZERİNDE                 YORUMDA  BULUNMA,</a:t>
            </a:r>
          </a:p>
          <a:p>
            <a:r>
              <a:rPr lang="tr-TR" smtClean="0">
                <a:solidFill>
                  <a:schemeClr val="accent2"/>
                </a:solidFill>
              </a:rPr>
              <a:t>ALİ’Yİ TANIYOR MUSUNUZ 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3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K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K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K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 autoUpdateAnimBg="0"/>
      <p:bldP spid="17412" grpId="0" build="p" bldLvl="4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FE3B04-0A54-4F81-BCEA-F2B6694575EA}" type="slidenum">
              <a:rPr lang="tr-TR"/>
              <a:pPr>
                <a:defRPr/>
              </a:pPr>
              <a:t>12</a:t>
            </a:fld>
            <a:endParaRPr lang="tr-TR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1447800"/>
          </a:xfrm>
        </p:spPr>
        <p:txBody>
          <a:bodyPr/>
          <a:lstStyle/>
          <a:p>
            <a:pPr>
              <a:defRPr/>
            </a:pPr>
            <a:r>
              <a:rPr lang="tr-TR" sz="4800" b="1" i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ZAMANI DÜZENLEMEK VE PROGRAM YAPMAK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-15875" y="1676400"/>
            <a:ext cx="91440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tr-TR" sz="2800" b="1">
                <a:solidFill>
                  <a:srgbClr val="66FF33"/>
                </a:solidFill>
                <a:latin typeface="Times New Roman" pitchFamily="18" charset="0"/>
              </a:rPr>
              <a:t>*BİR  TATİL  GÜNÜ  NE  YAPMAK  İSTERSİNİZ ?</a:t>
            </a:r>
            <a:endParaRPr lang="tr-TR" sz="2800" b="1">
              <a:latin typeface="Times New Roman" pitchFamily="18" charset="0"/>
            </a:endParaRPr>
          </a:p>
          <a:p>
            <a:r>
              <a:rPr lang="tr-TR" sz="2800" b="1">
                <a:solidFill>
                  <a:schemeClr val="folHlink"/>
                </a:solidFill>
                <a:latin typeface="Times New Roman" pitchFamily="18" charset="0"/>
              </a:rPr>
              <a:t>*ABC  MODELİ  VE  MODELE  GÖRE  SIRALANAN ETKİNLİKLERİN  KİŞİSEL  ÖNEM  DERECESİ,</a:t>
            </a:r>
            <a:endParaRPr lang="tr-TR" sz="2800" b="1">
              <a:latin typeface="Times New Roman" pitchFamily="18" charset="0"/>
            </a:endParaRPr>
          </a:p>
          <a:p>
            <a:r>
              <a:rPr lang="tr-TR" sz="2800" b="1">
                <a:latin typeface="Times New Roman" pitchFamily="18" charset="0"/>
              </a:rPr>
              <a:t>*HAFTALAK  VE  AYLIK  PROGRAMLARIN  ÖNEMİ,</a:t>
            </a:r>
          </a:p>
          <a:p>
            <a:r>
              <a:rPr lang="tr-TR" sz="2800" b="1">
                <a:solidFill>
                  <a:srgbClr val="66FF66"/>
                </a:solidFill>
                <a:latin typeface="Times New Roman" pitchFamily="18" charset="0"/>
              </a:rPr>
              <a:t>*EN  ÇOK  ZAMAN  İSRAFINA YOL AÇAN FAKTÖRLER VE  TASARRUF ÖNERİLERİ,</a:t>
            </a:r>
            <a:endParaRPr lang="tr-TR" sz="2800" b="1">
              <a:latin typeface="Times New Roman" pitchFamily="18" charset="0"/>
            </a:endParaRPr>
          </a:p>
          <a:p>
            <a:r>
              <a:rPr lang="tr-TR" sz="2800" b="1">
                <a:solidFill>
                  <a:srgbClr val="FFFF00"/>
                </a:solidFill>
                <a:latin typeface="Times New Roman" pitchFamily="18" charset="0"/>
              </a:rPr>
              <a:t>*ÖDEV OLARAK ; ÖĞRENCİLERİN  HAYAT AMAÇLARI  İLE YILLIK  AMAÇLARININ  LİSTELENMESİNİN  İSTENMESİ ,</a:t>
            </a:r>
            <a:endParaRPr lang="tr-TR" sz="2800" b="1">
              <a:latin typeface="Times New Roman" pitchFamily="18" charset="0"/>
            </a:endParaRPr>
          </a:p>
          <a:p>
            <a:r>
              <a:rPr lang="tr-TR" sz="2800" b="1">
                <a:solidFill>
                  <a:schemeClr val="tx2"/>
                </a:solidFill>
                <a:latin typeface="Times New Roman" pitchFamily="18" charset="0"/>
              </a:rPr>
              <a:t>*BU AMAÇLARA  UYGUN  OLARAK  HAFTALIK  VE GÜNLÜK   PLANLARIN  YAPILMASI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 autoUpdateAnimBg="0"/>
      <p:bldP spid="1843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C5BB1-6A50-4801-8509-7992F3A42A97}" type="slidenum">
              <a:rPr lang="tr-TR"/>
              <a:pPr>
                <a:defRPr/>
              </a:pPr>
              <a:t>13</a:t>
            </a:fld>
            <a:endParaRPr lang="tr-TR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9600" b="1" i="1" u="sng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BÖLÜM 3</a:t>
            </a:r>
          </a:p>
        </p:txBody>
      </p:sp>
      <p:graphicFrame>
        <p:nvGraphicFramePr>
          <p:cNvPr id="19459" name="Object 3"/>
          <p:cNvGraphicFramePr>
            <a:graphicFrameLocks/>
          </p:cNvGraphicFramePr>
          <p:nvPr>
            <p:ph type="clipArt" sz="half" idx="1"/>
          </p:nvPr>
        </p:nvGraphicFramePr>
        <p:xfrm>
          <a:off x="0" y="2971800"/>
          <a:ext cx="4276725" cy="3352800"/>
        </p:xfrm>
        <a:graphic>
          <a:graphicData uri="http://schemas.openxmlformats.org/presentationml/2006/ole">
            <p:oleObj spid="_x0000_s11266" name="ClipArt" r:id="rId7" imgW="1028520" imgH="625320" progId="MS_ClipArt_Gallery.2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/>
          </p:cNvGraphicFramePr>
          <p:nvPr/>
        </p:nvGraphicFramePr>
        <p:xfrm>
          <a:off x="0" y="1295400"/>
          <a:ext cx="9005888" cy="2057400"/>
        </p:xfrm>
        <a:graphic>
          <a:graphicData uri="http://schemas.openxmlformats.org/presentationml/2006/ole">
            <p:oleObj spid="_x0000_s11267" name="ClipArt" r:id="rId8" imgW="5322600" imgH="1511280" progId="MS_ClipArt_Gallery.2">
              <p:embed/>
            </p:oleObj>
          </a:graphicData>
        </a:graphic>
      </p:graphicFrame>
      <p:graphicFrame>
        <p:nvGraphicFramePr>
          <p:cNvPr id="19461" name="Object 5"/>
          <p:cNvGraphicFramePr>
            <a:graphicFrameLocks/>
          </p:cNvGraphicFramePr>
          <p:nvPr/>
        </p:nvGraphicFramePr>
        <p:xfrm>
          <a:off x="3733800" y="1219200"/>
          <a:ext cx="2819400" cy="1752600"/>
        </p:xfrm>
        <a:graphic>
          <a:graphicData uri="http://schemas.openxmlformats.org/presentationml/2006/ole">
            <p:oleObj spid="_x0000_s11268" name="ClipArt" r:id="rId9" imgW="766440" imgH="757080" progId="MS_ClipArt_Gallery.2">
              <p:embed/>
            </p:oleObj>
          </a:graphicData>
        </a:graphic>
      </p:graphicFrame>
      <p:sp>
        <p:nvSpPr>
          <p:cNvPr id="1946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886200" y="2971800"/>
            <a:ext cx="5256213" cy="3733800"/>
          </a:xfrm>
        </p:spPr>
        <p:txBody>
          <a:bodyPr/>
          <a:lstStyle/>
          <a:p>
            <a:pPr>
              <a:defRPr/>
            </a:pPr>
            <a:r>
              <a:rPr lang="tr-TR" b="1" i="1" smtClean="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HAFIZANIN ÖZELLİKLERİ</a:t>
            </a:r>
            <a:endParaRPr lang="tr-TR" b="1" i="1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>
              <a:defRPr/>
            </a:pPr>
            <a:r>
              <a:rPr lang="tr-TR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ÇALIŞMA VE TEKRAR  PROGRAMI</a:t>
            </a:r>
          </a:p>
          <a:p>
            <a:pPr>
              <a:defRPr/>
            </a:pPr>
            <a:r>
              <a:rPr lang="tr-TR" b="1" i="1" smtClean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HAFIZANIZI NASIL GELİŞTİREBİLİRSİNİZ?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K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62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084CFE-D708-4397-8D67-AA420B053BA7}" type="slidenum">
              <a:rPr lang="tr-TR"/>
              <a:pPr>
                <a:defRPr/>
              </a:pPr>
              <a:t>14</a:t>
            </a:fld>
            <a:endParaRPr lang="tr-TR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88" y="0"/>
            <a:ext cx="9142412" cy="1143000"/>
          </a:xfrm>
        </p:spPr>
        <p:txBody>
          <a:bodyPr/>
          <a:lstStyle/>
          <a:p>
            <a:pPr>
              <a:defRPr/>
            </a:pPr>
            <a:r>
              <a:rPr lang="tr-TR" sz="5400" b="1" i="1" u="sng" smtClean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HAFIZANIN ÖZELLİKLERİ</a:t>
            </a:r>
            <a:endParaRPr lang="tr-TR" sz="6000" b="1" i="1" u="sng" smtClean="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graphicFrame>
        <p:nvGraphicFramePr>
          <p:cNvPr id="20483" name="Object 3"/>
          <p:cNvGraphicFramePr>
            <a:graphicFrameLocks/>
          </p:cNvGraphicFramePr>
          <p:nvPr/>
        </p:nvGraphicFramePr>
        <p:xfrm>
          <a:off x="914400" y="2209800"/>
          <a:ext cx="7391400" cy="4038600"/>
        </p:xfrm>
        <a:graphic>
          <a:graphicData uri="http://schemas.openxmlformats.org/presentationml/2006/ole">
            <p:oleObj spid="_x0000_s12290" name="ClipArt" r:id="rId6" imgW="5646600" imgH="5175000" progId="MS_ClipArt_Gallery.2">
              <p:embed/>
            </p:oleObj>
          </a:graphicData>
        </a:graphic>
      </p:graphicFrame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2413" cy="44958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800" b="1" smtClean="0"/>
              <a:t>HAFIZANIN İŞLEYİŞİ VE UNUTMA EĞRİSİ,</a:t>
            </a:r>
          </a:p>
          <a:p>
            <a:pPr>
              <a:lnSpc>
                <a:spcPct val="90000"/>
              </a:lnSpc>
            </a:pPr>
            <a:r>
              <a:rPr lang="tr-TR" sz="2800" b="1" smtClean="0">
                <a:solidFill>
                  <a:srgbClr val="66FF66"/>
                </a:solidFill>
              </a:rPr>
              <a:t>KIRK KELİMELİK HAFIZA TESTİNİN UYGULANMASI VE YORUMU,</a:t>
            </a:r>
            <a:endParaRPr lang="tr-TR" sz="2800" b="1" smtClean="0"/>
          </a:p>
          <a:p>
            <a:pPr>
              <a:lnSpc>
                <a:spcPct val="90000"/>
              </a:lnSpc>
            </a:pPr>
            <a:r>
              <a:rPr lang="tr-TR" sz="2800" b="1" smtClean="0">
                <a:solidFill>
                  <a:srgbClr val="FFFF00"/>
                </a:solidFill>
              </a:rPr>
              <a:t>UZUN BİR LİSTEYİ ÖĞRENME YERİNE, ONU KÜÇÜK LİSTELERLE ÖĞRENMEK DAHA KOLAYDIR.</a:t>
            </a:r>
            <a:endParaRPr lang="tr-TR" sz="2800" b="1" smtClean="0"/>
          </a:p>
          <a:p>
            <a:pPr>
              <a:lnSpc>
                <a:spcPct val="90000"/>
              </a:lnSpc>
            </a:pPr>
            <a:r>
              <a:rPr lang="tr-TR" sz="2800" b="1" smtClean="0">
                <a:solidFill>
                  <a:srgbClr val="66FF33"/>
                </a:solidFill>
              </a:rPr>
              <a:t>ÇALIŞACAK ÇOK DERSİNİZ OLDUĞUNDA NE YAPARSINIZ?</a:t>
            </a:r>
            <a:endParaRPr lang="tr-TR" sz="2800" b="1" smtClean="0"/>
          </a:p>
          <a:p>
            <a:pPr>
              <a:lnSpc>
                <a:spcPct val="90000"/>
              </a:lnSpc>
            </a:pPr>
            <a:r>
              <a:rPr lang="tr-TR" sz="2800" b="1" smtClean="0">
                <a:solidFill>
                  <a:schemeClr val="folHlink"/>
                </a:solidFill>
              </a:rPr>
              <a:t>ARA VERİLDİĞİNDE VE VERİLMEDİĞİNDE ORTAYA ÇIKAN HATIRLAMA EĞRİLERİ  İLE BUNLARIN  YORUMU,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K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4" grpId="0" build="p" bldLvl="3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MURAT BAYHAN , 1998   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10C5FB-CAD8-4CC1-868F-18DD457057C2}" type="slidenum">
              <a:rPr lang="tr-TR"/>
              <a:pPr>
                <a:defRPr/>
              </a:pPr>
              <a:t>15</a:t>
            </a:fld>
            <a:endParaRPr lang="tr-TR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tr-TR" b="1" u="sng" dirty="0" smtClean="0">
                <a:solidFill>
                  <a:srgbClr val="66FF33"/>
                </a:solidFill>
              </a:rPr>
              <a:t>ÇALIŞMA VE TEKRAR PROGRAMI</a:t>
            </a:r>
          </a:p>
        </p:txBody>
      </p:sp>
      <p:sp>
        <p:nvSpPr>
          <p:cNvPr id="1741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8600" y="1643050"/>
            <a:ext cx="86868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800" b="1" dirty="0" smtClean="0"/>
              <a:t>Başta ve Sonda Öğrenilenler Daha Çok Hatırda Kalır.</a:t>
            </a:r>
          </a:p>
          <a:p>
            <a:pPr>
              <a:lnSpc>
                <a:spcPct val="90000"/>
              </a:lnSpc>
            </a:pPr>
            <a:r>
              <a:rPr lang="tr-TR" sz="2800" b="1" dirty="0" smtClean="0"/>
              <a:t>Uzun Bir Liste Yerine Küçük Parçalar Daha Kolay Hatırlanır.</a:t>
            </a:r>
          </a:p>
          <a:p>
            <a:pPr>
              <a:lnSpc>
                <a:spcPct val="90000"/>
              </a:lnSpc>
            </a:pPr>
            <a:r>
              <a:rPr lang="tr-TR" sz="2800" b="1" dirty="0" smtClean="0"/>
              <a:t>Canlı Tasvirler, Değişik Tanımlamalar Daha İyi Hatırlanır.</a:t>
            </a:r>
          </a:p>
          <a:p>
            <a:pPr>
              <a:lnSpc>
                <a:spcPct val="90000"/>
              </a:lnSpc>
            </a:pPr>
            <a:r>
              <a:rPr lang="tr-TR" sz="2800" b="1" dirty="0" smtClean="0"/>
              <a:t>Verimli Bir Çalışma 20-40 </a:t>
            </a:r>
            <a:r>
              <a:rPr lang="tr-TR" sz="2800" b="1" dirty="0" err="1" smtClean="0"/>
              <a:t>Dk</a:t>
            </a:r>
            <a:r>
              <a:rPr lang="tr-TR" sz="2800" b="1" dirty="0" smtClean="0"/>
              <a:t>. Arasında Olmalıdır.</a:t>
            </a:r>
          </a:p>
          <a:p>
            <a:pPr>
              <a:lnSpc>
                <a:spcPct val="90000"/>
              </a:lnSpc>
            </a:pPr>
            <a:r>
              <a:rPr lang="tr-TR" sz="2800" b="1" dirty="0" smtClean="0"/>
              <a:t>Problem Çözerken, Çözüme Ulaşıncaya Kadar Ara Verilmemelidir.</a:t>
            </a:r>
          </a:p>
          <a:p>
            <a:pPr>
              <a:lnSpc>
                <a:spcPct val="90000"/>
              </a:lnSpc>
            </a:pPr>
            <a:endParaRPr lang="tr-TR" sz="2800" dirty="0" smtClean="0"/>
          </a:p>
          <a:p>
            <a:pPr>
              <a:lnSpc>
                <a:spcPct val="90000"/>
              </a:lnSpc>
            </a:pPr>
            <a:endParaRPr lang="tr-TR" sz="2800" dirty="0" smtClean="0"/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1676400"/>
          </a:xfrm>
        </p:spPr>
        <p:txBody>
          <a:bodyPr/>
          <a:lstStyle/>
          <a:p>
            <a:pPr algn="l"/>
            <a:r>
              <a:rPr lang="tr-TR" sz="3200" smtClean="0">
                <a:solidFill>
                  <a:schemeClr val="tx1"/>
                </a:solidFill>
              </a:rPr>
              <a:t> </a:t>
            </a:r>
            <a:r>
              <a:rPr lang="tr-TR" sz="3200" b="1" smtClean="0">
                <a:solidFill>
                  <a:schemeClr val="tx1"/>
                </a:solidFill>
              </a:rPr>
              <a:t>*20-40 Dk. Çalıştıktan Sonra 10 Dk. Tekrar Yapmak Gerekir.</a:t>
            </a:r>
            <a:br>
              <a:rPr lang="tr-TR" sz="3200" b="1" smtClean="0">
                <a:solidFill>
                  <a:schemeClr val="tx1"/>
                </a:solidFill>
              </a:rPr>
            </a:br>
            <a:endParaRPr lang="tr-TR" sz="3200" b="1" smtClean="0">
              <a:solidFill>
                <a:schemeClr val="tx1"/>
              </a:solidFill>
            </a:endParaRP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4953000"/>
          </a:xfrm>
        </p:spPr>
        <p:txBody>
          <a:bodyPr/>
          <a:lstStyle/>
          <a:p>
            <a:r>
              <a:rPr lang="tr-TR" sz="2800" b="1" smtClean="0"/>
              <a:t>Her Çalışma Seansından Sonra 10 Dk. Dinlenmek Gerekir.</a:t>
            </a:r>
          </a:p>
          <a:p>
            <a:r>
              <a:rPr lang="tr-TR" sz="2800" b="1" smtClean="0"/>
              <a:t>Eğer Tekrar Yapılmazsa Öğrenilenlerin %80’ i Unutulur.</a:t>
            </a:r>
          </a:p>
          <a:p>
            <a:r>
              <a:rPr lang="tr-TR" sz="2800" b="1" smtClean="0"/>
              <a:t>Notların Tekrar Yazılması veya Tekrarlanması Hafızayı Güçlendirir.</a:t>
            </a:r>
          </a:p>
          <a:p>
            <a:r>
              <a:rPr lang="tr-TR" sz="2800" b="1" smtClean="0"/>
              <a:t>Düzenli Aralıklarla Tekrar Yapılması Hafızayı Güçlendirir.</a:t>
            </a:r>
          </a:p>
          <a:p>
            <a:r>
              <a:rPr lang="tr-TR" sz="2800" b="1" smtClean="0"/>
              <a:t>Yatmadan Önce ve Sabah, Gün İçinde Öğrenilenlerin Basit Tekrarı Unutmayı Engeller.</a:t>
            </a:r>
          </a:p>
          <a:p>
            <a:pPr>
              <a:buFont typeface="Monotype Sorts" pitchFamily="2" charset="2"/>
              <a:buNone/>
            </a:pPr>
            <a:endParaRPr lang="tr-TR" sz="2800" b="1" smtClean="0"/>
          </a:p>
          <a:p>
            <a:endParaRPr lang="tr-TR" sz="2800" smtClean="0"/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ADF6A0-9C79-4BE6-9D8B-B2A5BAB2FDC4}" type="slidenum">
              <a:rPr lang="tr-TR"/>
              <a:pPr>
                <a:defRPr/>
              </a:pPr>
              <a:t>17</a:t>
            </a:fld>
            <a:endParaRPr lang="tr-TR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tr-TR" b="1" u="sng" smtClean="0">
                <a:solidFill>
                  <a:schemeClr val="folHlink"/>
                </a:solidFill>
              </a:rPr>
              <a:t>HAFIZANIZI NASIL GELİŞTİREBİLİRSİNİZ ?</a:t>
            </a:r>
          </a:p>
        </p:txBody>
      </p:sp>
      <p:sp>
        <p:nvSpPr>
          <p:cNvPr id="19461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b="1" smtClean="0"/>
              <a:t>Belirli Bir Ölçüde Gevşemek.</a:t>
            </a:r>
          </a:p>
          <a:p>
            <a:pPr>
              <a:lnSpc>
                <a:spcPct val="90000"/>
              </a:lnSpc>
            </a:pPr>
            <a:r>
              <a:rPr lang="tr-TR" b="1" smtClean="0"/>
              <a:t>Konuya Derin ve Sürekli Bir İlginin Geliştirilmesi.</a:t>
            </a:r>
          </a:p>
          <a:p>
            <a:pPr>
              <a:lnSpc>
                <a:spcPct val="90000"/>
              </a:lnSpc>
            </a:pPr>
            <a:r>
              <a:rPr lang="tr-TR" b="1" smtClean="0"/>
              <a:t>Dikkati Engelleyen Duygusal Problemin Yatıştırılması</a:t>
            </a:r>
          </a:p>
          <a:p>
            <a:pPr>
              <a:lnSpc>
                <a:spcPct val="90000"/>
              </a:lnSpc>
            </a:pPr>
            <a:r>
              <a:rPr lang="tr-TR" b="1" smtClean="0"/>
              <a:t>Dikkat Dağıldığı Zaman Konu Üzerine Yoğunlaşma Alışkanlığının Kazanılması.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tr-TR" sz="3600" b="1" smtClean="0"/>
              <a:t>HAFIZAYA YARDIMCI OLACAK İPUÇLARI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3886200"/>
          </a:xfrm>
        </p:spPr>
        <p:txBody>
          <a:bodyPr/>
          <a:lstStyle/>
          <a:p>
            <a:r>
              <a:rPr lang="tr-TR" b="1" smtClean="0"/>
              <a:t>Küçük Notlar Yazıp Göreceğiniz Yere Asın.</a:t>
            </a:r>
          </a:p>
          <a:p>
            <a:r>
              <a:rPr lang="tr-TR" b="1" smtClean="0"/>
              <a:t>İhtiyacınız Olan Eşyayı Göreceğiniz Yere Koyun.</a:t>
            </a:r>
          </a:p>
          <a:p>
            <a:r>
              <a:rPr lang="tr-TR" b="1" smtClean="0"/>
              <a:t>Günlük Programlarınız İçin Defter Tutun ve Listeleyin.</a:t>
            </a:r>
          </a:p>
          <a:p>
            <a:r>
              <a:rPr lang="tr-TR" b="1" smtClean="0"/>
              <a:t>Herhangi Bir Şeyi Hatırlamak İçin Elinize Not Yazın ve ya Saatinizi Ters Kolunuza Takın.</a:t>
            </a:r>
            <a:endParaRPr lang="tr-TR" sz="2800" b="1" smtClean="0"/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F37662-C0E9-4211-A2B2-51F10767E765}" type="slidenum">
              <a:rPr lang="tr-TR"/>
              <a:pPr>
                <a:defRPr/>
              </a:pPr>
              <a:t>19</a:t>
            </a:fld>
            <a:endParaRPr lang="tr-TR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tr-TR" sz="6600" b="1" u="sng" smtClean="0">
                <a:solidFill>
                  <a:srgbClr val="66FF66"/>
                </a:solidFill>
              </a:rPr>
              <a:t>BÖLÜM 4</a:t>
            </a:r>
          </a:p>
        </p:txBody>
      </p:sp>
      <p:sp>
        <p:nvSpPr>
          <p:cNvPr id="2150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2895600"/>
            <a:ext cx="4113213" cy="3200400"/>
          </a:xfrm>
          <a:noFill/>
        </p:spPr>
        <p:txBody>
          <a:bodyPr/>
          <a:lstStyle/>
          <a:p>
            <a:r>
              <a:rPr lang="tr-TR" sz="3600" b="1" smtClean="0"/>
              <a:t>ETKİN DİNLEME</a:t>
            </a:r>
          </a:p>
          <a:p>
            <a:r>
              <a:rPr lang="tr-TR" sz="3600" b="1" smtClean="0"/>
              <a:t>DAHA HIZLI VE ETKİLİ OKUMA</a:t>
            </a:r>
          </a:p>
        </p:txBody>
      </p:sp>
      <p:pic>
        <p:nvPicPr>
          <p:cNvPr id="21510" name="Picture 6" descr="C:\Program Files\Common Files\Microsoft Shared\Clipart\cagcat50\PE07677_.WMF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" y="2108200"/>
            <a:ext cx="3848100" cy="3859213"/>
          </a:xfrm>
          <a:noFill/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24A34-8BE3-40DB-BF9A-B36465179192}" type="slidenum">
              <a:rPr lang="tr-TR"/>
              <a:pPr>
                <a:defRPr/>
              </a:pPr>
              <a:t>2</a:t>
            </a:fld>
            <a:endParaRPr lang="tr-TR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2413" cy="1752600"/>
          </a:xfrm>
          <a:noFill/>
        </p:spPr>
        <p:txBody>
          <a:bodyPr/>
          <a:lstStyle/>
          <a:p>
            <a:r>
              <a:rPr lang="tr-TR" sz="9600" b="1" u="sng" smtClean="0">
                <a:solidFill>
                  <a:srgbClr val="FFFF00"/>
                </a:solidFill>
                <a:latin typeface="Monotype Corsiva" pitchFamily="66" charset="0"/>
              </a:rPr>
              <a:t>BÖLÜM 1</a:t>
            </a:r>
          </a:p>
        </p:txBody>
      </p:sp>
      <p:graphicFrame>
        <p:nvGraphicFramePr>
          <p:cNvPr id="8195" name="Object 3"/>
          <p:cNvGraphicFramePr>
            <a:graphicFrameLocks/>
          </p:cNvGraphicFramePr>
          <p:nvPr/>
        </p:nvGraphicFramePr>
        <p:xfrm>
          <a:off x="0" y="1524000"/>
          <a:ext cx="2133600" cy="3352800"/>
        </p:xfrm>
        <a:graphic>
          <a:graphicData uri="http://schemas.openxmlformats.org/presentationml/2006/ole">
            <p:oleObj spid="_x0000_s2050" name="Klip" r:id="rId6" imgW="323640" imgH="720720" progId="MS_ClipArt_Gallery.2">
              <p:embed/>
            </p:oleObj>
          </a:graphicData>
        </a:graphic>
      </p:graphicFrame>
      <p:graphicFrame>
        <p:nvGraphicFramePr>
          <p:cNvPr id="8196" name="Object 4"/>
          <p:cNvGraphicFramePr>
            <a:graphicFrameLocks/>
          </p:cNvGraphicFramePr>
          <p:nvPr/>
        </p:nvGraphicFramePr>
        <p:xfrm>
          <a:off x="0" y="1570038"/>
          <a:ext cx="4953000" cy="4906962"/>
        </p:xfrm>
        <a:graphic>
          <a:graphicData uri="http://schemas.openxmlformats.org/presentationml/2006/ole">
            <p:oleObj spid="_x0000_s2051" name="Klip" r:id="rId7" imgW="757080" imgH="1382400" progId="MS_ClipArt_Gallery.2">
              <p:embed/>
            </p:oleObj>
          </a:graphicData>
        </a:graphic>
      </p:graphicFrame>
      <p:sp>
        <p:nvSpPr>
          <p:cNvPr id="81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10100" y="2133600"/>
            <a:ext cx="4532313" cy="4495800"/>
          </a:xfrm>
          <a:noFill/>
        </p:spPr>
        <p:txBody>
          <a:bodyPr/>
          <a:lstStyle/>
          <a:p>
            <a:r>
              <a:rPr lang="tr-TR" sz="4800" b="1" i="1" smtClean="0">
                <a:solidFill>
                  <a:srgbClr val="FFFF00"/>
                </a:solidFill>
                <a:latin typeface="Monotype Corsiva" pitchFamily="66" charset="0"/>
              </a:rPr>
              <a:t>ÇALIŞMAYA BAŞLAMAK</a:t>
            </a:r>
          </a:p>
          <a:p>
            <a:r>
              <a:rPr lang="tr-TR" sz="4800" b="1" i="1" smtClean="0">
                <a:solidFill>
                  <a:srgbClr val="FFFF00"/>
                </a:solidFill>
                <a:latin typeface="Monotype Corsiva" pitchFamily="66" charset="0"/>
              </a:rPr>
              <a:t>ÇALIŞMAYI SÜRDÜRMEK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3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K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3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K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910B4-B50C-4047-AD29-6533C852D387}" type="slidenum">
              <a:rPr lang="tr-TR"/>
              <a:pPr>
                <a:defRPr/>
              </a:pPr>
              <a:t>20</a:t>
            </a:fld>
            <a:endParaRPr lang="tr-TR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tr-TR" sz="6600" b="1" u="sng" smtClean="0"/>
              <a:t>ETKİN DİNLEME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400" b="1" smtClean="0"/>
              <a:t>Konuyla İlgili Ön Okuma Yapın.</a:t>
            </a:r>
          </a:p>
          <a:p>
            <a:pPr>
              <a:lnSpc>
                <a:spcPct val="90000"/>
              </a:lnSpc>
            </a:pPr>
            <a:r>
              <a:rPr lang="tr-TR" sz="2400" b="1" smtClean="0"/>
              <a:t>Sorular Çıkarın, Fikirleri Düşünün.</a:t>
            </a:r>
          </a:p>
          <a:p>
            <a:pPr>
              <a:lnSpc>
                <a:spcPct val="90000"/>
              </a:lnSpc>
            </a:pPr>
            <a:r>
              <a:rPr lang="tr-TR" sz="2400" b="1" smtClean="0"/>
              <a:t>Önemli Fikirleri Yazın.</a:t>
            </a:r>
          </a:p>
          <a:p>
            <a:pPr>
              <a:lnSpc>
                <a:spcPct val="90000"/>
              </a:lnSpc>
            </a:pPr>
            <a:r>
              <a:rPr lang="tr-TR" sz="2400" b="1" smtClean="0"/>
              <a:t>Anafikir, Sebep ve Sonuç Bildiren Bölümlere Dikkat Edin.</a:t>
            </a:r>
          </a:p>
          <a:p>
            <a:pPr>
              <a:lnSpc>
                <a:spcPct val="90000"/>
              </a:lnSpc>
            </a:pPr>
            <a:r>
              <a:rPr lang="tr-TR" sz="2400" b="1" smtClean="0"/>
              <a:t>Dersi Sorular Sorarak, Fikirler Üreterek Dinleyin.</a:t>
            </a:r>
          </a:p>
          <a:p>
            <a:pPr>
              <a:lnSpc>
                <a:spcPct val="90000"/>
              </a:lnSpc>
            </a:pPr>
            <a:r>
              <a:rPr lang="tr-TR" sz="2400" b="1" smtClean="0"/>
              <a:t>Not Tutarken Kısaltılmış Kelimeler Kullanın.</a:t>
            </a:r>
          </a:p>
          <a:p>
            <a:pPr>
              <a:lnSpc>
                <a:spcPct val="90000"/>
              </a:lnSpc>
            </a:pPr>
            <a:r>
              <a:rPr lang="tr-TR" sz="2400" b="1" smtClean="0"/>
              <a:t>Not Tutarken Yetişemediğiniz Yerleri Boş Bırakıp Daha Sonra Tamamlayın.</a:t>
            </a:r>
          </a:p>
          <a:p>
            <a:pPr>
              <a:lnSpc>
                <a:spcPct val="90000"/>
              </a:lnSpc>
            </a:pPr>
            <a:r>
              <a:rPr lang="tr-TR" sz="2400" b="1" smtClean="0"/>
              <a:t>Renkli Kalemlerle İşaretlemeler Yapın.</a:t>
            </a:r>
          </a:p>
          <a:p>
            <a:pPr>
              <a:lnSpc>
                <a:spcPct val="90000"/>
              </a:lnSpc>
            </a:pPr>
            <a:r>
              <a:rPr lang="tr-TR" sz="2400" b="1" smtClean="0"/>
              <a:t>Ana Başlık ve Alt Başlıkları Numaralama Sistemi Geliştirerek Yazın.</a:t>
            </a: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28BCC3-BF71-4CFD-BED9-BE6C46C87A4F}" type="slidenum">
              <a:rPr lang="tr-TR"/>
              <a:pPr>
                <a:defRPr/>
              </a:pPr>
              <a:t>21</a:t>
            </a:fld>
            <a:endParaRPr lang="tr-TR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tr-TR" sz="4800" b="1" u="sng" smtClean="0">
                <a:solidFill>
                  <a:schemeClr val="tx1"/>
                </a:solidFill>
              </a:rPr>
              <a:t>DAHA HIZLI VE ETKİLİ OKUMA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4343400"/>
          </a:xfrm>
        </p:spPr>
        <p:txBody>
          <a:bodyPr/>
          <a:lstStyle/>
          <a:p>
            <a:r>
              <a:rPr lang="tr-TR" sz="2800" smtClean="0"/>
              <a:t>Hızlı Okunan Yavaş Okunandan Daha İyi Anlaşılır.</a:t>
            </a:r>
          </a:p>
          <a:p>
            <a:r>
              <a:rPr lang="tr-TR" sz="2800" smtClean="0"/>
              <a:t>Göz Bir Satıra Odaklaşmaz. Okuma Sıçrama ve Kısa Süreli Sabitleşmeler Şeklinde Gerçekleşir.</a:t>
            </a:r>
          </a:p>
          <a:p>
            <a:r>
              <a:rPr lang="tr-TR" sz="2800" smtClean="0"/>
              <a:t>Hızlı Okuyan Bir Göz Bir Sayfada 500 Yerine 100 Sabitleme Yapar ve Daha Az Yorulur.</a:t>
            </a:r>
          </a:p>
          <a:p>
            <a:r>
              <a:rPr lang="tr-TR" sz="2800" smtClean="0"/>
              <a:t>Yavaş Okuyan Ağır ve Sıçramalı Okuduğu İçin Sıkılır ve Dikkati Daha Kolay Dağılır.</a:t>
            </a:r>
          </a:p>
          <a:p>
            <a:r>
              <a:rPr lang="tr-TR" sz="2800" smtClean="0"/>
              <a:t>Okuma Hızını 100-200 Kelimeden 500-1000 Kelimeye Çıkarmak Mümkündür.</a:t>
            </a: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04800" y="609600"/>
            <a:ext cx="8534400" cy="5645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Char char="l"/>
            </a:pPr>
            <a:r>
              <a:rPr lang="tr-TR" sz="2800" b="1">
                <a:latin typeface="Times New Roman" pitchFamily="18" charset="0"/>
              </a:rPr>
              <a:t>Hızlı Okuyan Daha iyi Anladığı İçin, Dikkatini Daha Uzun Sürdürür ve Çalışmak İçin Daha Çok Vakti Kalır</a:t>
            </a:r>
            <a:r>
              <a:rPr lang="tr-TR" sz="2800" b="1">
                <a:solidFill>
                  <a:schemeClr val="tx2"/>
                </a:solidFill>
                <a:latin typeface="Times New Roman" pitchFamily="18" charset="0"/>
              </a:rPr>
              <a:t>.</a:t>
            </a:r>
            <a:r>
              <a:rPr lang="tr-TR" sz="2800" b="1">
                <a:latin typeface="Arial" pitchFamily="34" charset="0"/>
              </a:rPr>
              <a:t> </a:t>
            </a:r>
          </a:p>
          <a:p>
            <a:pPr algn="ctr"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Char char="l"/>
            </a:pPr>
            <a:r>
              <a:rPr lang="tr-TR" sz="2800" b="1">
                <a:latin typeface="Arial" pitchFamily="34" charset="0"/>
              </a:rPr>
              <a:t>Okuma Hızını Artıracak En Kolay Yol, Göze Bir Kalemle Yardımcı Olmaktır. Kalemin Satır Üzerinde Hareket Etmesi, Gözün de Kalemi İzlemesi Okuma Hızını 500-700 Kelimeye Çıkarabilir.</a:t>
            </a:r>
          </a:p>
          <a:p>
            <a:pPr algn="ctr"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Char char="l"/>
            </a:pPr>
            <a:r>
              <a:rPr lang="tr-TR" sz="2800" b="1">
                <a:latin typeface="Arial" pitchFamily="34" charset="0"/>
              </a:rPr>
              <a:t>Dudakları Kıpırdatarak Okumak, Okuma Hızını Düşürür. Bu Nedenle Kelime Gruplarını Okuyacak Şekilde Dikkati Toplamak Gerekmektedir.</a:t>
            </a: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9D75D5-22BD-4A6E-B20F-33CF341A3D9A}" type="slidenum">
              <a:rPr lang="tr-TR"/>
              <a:pPr>
                <a:defRPr/>
              </a:pPr>
              <a:t>23</a:t>
            </a:fld>
            <a:endParaRPr lang="tr-TR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tr-TR" sz="7200" b="1" u="sng" smtClean="0">
                <a:solidFill>
                  <a:srgbClr val="66FF66"/>
                </a:solidFill>
              </a:rPr>
              <a:t>BEŞİNCİ BÖLÜM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114800" y="2438400"/>
            <a:ext cx="5029200" cy="3657600"/>
          </a:xfrm>
        </p:spPr>
        <p:txBody>
          <a:bodyPr/>
          <a:lstStyle/>
          <a:p>
            <a:r>
              <a:rPr lang="tr-TR" b="1" smtClean="0"/>
              <a:t>SINAVA HAZIRLIK VE GEREKLERİNİ YERİNE GETİRME</a:t>
            </a:r>
          </a:p>
          <a:p>
            <a:r>
              <a:rPr lang="tr-TR" b="1" smtClean="0"/>
              <a:t>PROGRAMIN BİR BÜTÜN OLARAK DEĞERLENDİRİLMESİ.</a:t>
            </a:r>
          </a:p>
        </p:txBody>
      </p:sp>
      <p:sp>
        <p:nvSpPr>
          <p:cNvPr id="25606" name="Rectangle 3"/>
          <p:cNvSpPr>
            <a:spLocks noChangeArrowheads="1"/>
          </p:cNvSpPr>
          <p:nvPr/>
        </p:nvSpPr>
        <p:spPr bwMode="auto">
          <a:xfrm>
            <a:off x="0" y="1752600"/>
            <a:ext cx="914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l"/>
            </a:pPr>
            <a:endParaRPr lang="tr-TR" sz="4400" b="1">
              <a:latin typeface="Arial" pitchFamily="34" charset="0"/>
            </a:endParaRPr>
          </a:p>
        </p:txBody>
      </p:sp>
      <p:pic>
        <p:nvPicPr>
          <p:cNvPr id="25607" name="Picture 7" descr="C:\Program Files\Common Files\Microsoft Shared\Clipart\cagcat50\BD04972_.WMF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057400"/>
            <a:ext cx="4038600" cy="4114800"/>
          </a:xfrm>
          <a:noFill/>
        </p:spPr>
      </p:pic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F0BF2-6514-4348-9395-C4C8E70F754F}" type="slidenum">
              <a:rPr lang="tr-TR"/>
              <a:pPr>
                <a:defRPr/>
              </a:pPr>
              <a:t>24</a:t>
            </a:fld>
            <a:endParaRPr lang="tr-TR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905000"/>
          </a:xfrm>
          <a:noFill/>
        </p:spPr>
        <p:txBody>
          <a:bodyPr/>
          <a:lstStyle/>
          <a:p>
            <a:r>
              <a:rPr lang="tr-TR" sz="3600" b="1" smtClean="0"/>
              <a:t>SINAVA HAZIRLIK VE GEREKLERİNİ YERİNE GETİRME</a:t>
            </a:r>
            <a:r>
              <a:rPr lang="tr-TR" b="1" smtClean="0"/>
              <a:t/>
            </a:r>
            <a:br>
              <a:rPr lang="tr-TR" b="1" smtClean="0"/>
            </a:br>
            <a:endParaRPr lang="tr-TR" b="1" smtClean="0"/>
          </a:p>
        </p:txBody>
      </p:sp>
      <p:sp>
        <p:nvSpPr>
          <p:cNvPr id="2662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43434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800" smtClean="0"/>
              <a:t>Zamana Göre Düzenlenmiş Bir Çalışma Planı Yapmak.</a:t>
            </a:r>
          </a:p>
          <a:p>
            <a:pPr>
              <a:lnSpc>
                <a:spcPct val="90000"/>
              </a:lnSpc>
            </a:pPr>
            <a:r>
              <a:rPr lang="tr-TR" sz="2800" smtClean="0"/>
              <a:t>Plana Göre Düzenli Tekrarlar Yapmak.</a:t>
            </a:r>
          </a:p>
          <a:p>
            <a:pPr>
              <a:lnSpc>
                <a:spcPct val="90000"/>
              </a:lnSpc>
            </a:pPr>
            <a:r>
              <a:rPr lang="tr-TR" sz="2800" smtClean="0"/>
              <a:t>Düzenli Tekrara Temel Oluşturacak Not Sistemi Geliştirmek.</a:t>
            </a:r>
          </a:p>
          <a:p>
            <a:pPr>
              <a:lnSpc>
                <a:spcPct val="90000"/>
              </a:lnSpc>
            </a:pPr>
            <a:r>
              <a:rPr lang="tr-TR" sz="2800" smtClean="0"/>
              <a:t>Girilecek Sınavı Önceden Tanımak ve Hazırlanmak.</a:t>
            </a:r>
          </a:p>
          <a:p>
            <a:pPr>
              <a:lnSpc>
                <a:spcPct val="90000"/>
              </a:lnSpc>
            </a:pPr>
            <a:r>
              <a:rPr lang="tr-TR" sz="2800" smtClean="0"/>
              <a:t>Sınav Sırasında Soru ve Yönergeyi Dikkatle Okumak.</a:t>
            </a:r>
          </a:p>
          <a:p>
            <a:pPr>
              <a:lnSpc>
                <a:spcPct val="90000"/>
              </a:lnSpc>
            </a:pPr>
            <a:r>
              <a:rPr lang="tr-TR" sz="2800" smtClean="0"/>
              <a:t>Kağıdı Vermeden Önce Cevapları Mutlaka Gözden Geçirmek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56A30-3113-4300-91E4-B1081168DAE8}" type="slidenum">
              <a:rPr lang="tr-TR"/>
              <a:pPr>
                <a:defRPr/>
              </a:pPr>
              <a:t>3</a:t>
            </a:fld>
            <a:endParaRPr lang="tr-TR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tr-TR" sz="9600" b="1" u="sng" smtClean="0">
                <a:solidFill>
                  <a:srgbClr val="FFFF00"/>
                </a:solidFill>
                <a:latin typeface="Monotype Corsiva" pitchFamily="66" charset="0"/>
              </a:rPr>
              <a:t>BÖLÜM 2</a:t>
            </a:r>
          </a:p>
        </p:txBody>
      </p:sp>
      <p:graphicFrame>
        <p:nvGraphicFramePr>
          <p:cNvPr id="9219" name="Object 3"/>
          <p:cNvGraphicFramePr>
            <a:graphicFrameLocks/>
          </p:cNvGraphicFramePr>
          <p:nvPr>
            <p:ph type="clipArt" sz="half" idx="1"/>
          </p:nvPr>
        </p:nvGraphicFramePr>
        <p:xfrm>
          <a:off x="0" y="1447800"/>
          <a:ext cx="4438650" cy="5408613"/>
        </p:xfrm>
        <a:graphic>
          <a:graphicData uri="http://schemas.openxmlformats.org/presentationml/2006/ole">
            <p:oleObj spid="_x0000_s3074" name="ClipArt" r:id="rId6" imgW="3565440" imgH="3662280" progId="MS_ClipArt_Gallery.2">
              <p:embed/>
            </p:oleObj>
          </a:graphicData>
        </a:graphic>
      </p:graphicFrame>
      <p:graphicFrame>
        <p:nvGraphicFramePr>
          <p:cNvPr id="9220" name="Object 4"/>
          <p:cNvGraphicFramePr>
            <a:graphicFrameLocks/>
          </p:cNvGraphicFramePr>
          <p:nvPr/>
        </p:nvGraphicFramePr>
        <p:xfrm>
          <a:off x="1066800" y="2895600"/>
          <a:ext cx="2362200" cy="2362200"/>
        </p:xfrm>
        <a:graphic>
          <a:graphicData uri="http://schemas.openxmlformats.org/presentationml/2006/ole">
            <p:oleObj spid="_x0000_s3075" name="ClipArt" r:id="rId7" imgW="3657600" imgH="3657600" progId="MS_ClipArt_Gallery.2">
              <p:embed/>
            </p:oleObj>
          </a:graphicData>
        </a:graphic>
      </p:graphicFrame>
      <p:sp>
        <p:nvSpPr>
          <p:cNvPr id="922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357686" y="1524000"/>
            <a:ext cx="4532313" cy="5181600"/>
          </a:xfrm>
          <a:noFill/>
        </p:spPr>
        <p:txBody>
          <a:bodyPr/>
          <a:lstStyle/>
          <a:p>
            <a:r>
              <a:rPr lang="tr-TR" sz="3600" b="1" i="1" u="sng" dirty="0" smtClean="0">
                <a:solidFill>
                  <a:srgbClr val="FFFF00"/>
                </a:solidFill>
                <a:latin typeface="Monotype Corsiva" pitchFamily="66" charset="0"/>
              </a:rPr>
              <a:t>AMAÇLARIN VE ÖNCELİKLERİN BELİRLENMESİ</a:t>
            </a:r>
          </a:p>
          <a:p>
            <a:r>
              <a:rPr lang="tr-TR" sz="3600" b="1" i="1" u="sng" dirty="0" smtClean="0">
                <a:solidFill>
                  <a:srgbClr val="FFFF00"/>
                </a:solidFill>
                <a:latin typeface="Monotype Corsiva" pitchFamily="66" charset="0"/>
              </a:rPr>
              <a:t>ALİ’Yİ TANIYOR MUSUNUZ?</a:t>
            </a:r>
          </a:p>
          <a:p>
            <a:r>
              <a:rPr lang="tr-TR" sz="3600" b="1" i="1" u="sng" dirty="0" smtClean="0">
                <a:solidFill>
                  <a:srgbClr val="FFFF00"/>
                </a:solidFill>
                <a:latin typeface="Monotype Corsiva" pitchFamily="66" charset="0"/>
              </a:rPr>
              <a:t>ZAMANI DÜZENLEMEK VE PROGRAM YAPMAK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21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385575-AE1A-4AD1-AC9E-0B87E67176B6}" type="slidenum">
              <a:rPr lang="tr-TR"/>
              <a:pPr>
                <a:defRPr/>
              </a:pPr>
              <a:t>4</a:t>
            </a:fld>
            <a:endParaRPr lang="tr-TR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tr-TR" sz="9600" b="1" u="sng" smtClean="0">
                <a:latin typeface="Monotype Corsiva" pitchFamily="66" charset="0"/>
              </a:rPr>
              <a:t>BÖLÜM 3</a:t>
            </a:r>
          </a:p>
        </p:txBody>
      </p:sp>
      <p:graphicFrame>
        <p:nvGraphicFramePr>
          <p:cNvPr id="10243" name="Object 3"/>
          <p:cNvGraphicFramePr>
            <a:graphicFrameLocks/>
          </p:cNvGraphicFramePr>
          <p:nvPr>
            <p:ph type="clipArt" sz="half" idx="1"/>
          </p:nvPr>
        </p:nvGraphicFramePr>
        <p:xfrm>
          <a:off x="565150" y="1981200"/>
          <a:ext cx="2863850" cy="4343400"/>
        </p:xfrm>
        <a:graphic>
          <a:graphicData uri="http://schemas.openxmlformats.org/presentationml/2006/ole">
            <p:oleObj spid="_x0000_s4098" name="ClipArt" r:id="rId6" imgW="3365280" imgH="3660480" progId="MS_ClipArt_Gallery.2">
              <p:embed/>
            </p:oleObj>
          </a:graphicData>
        </a:graphic>
      </p:graphicFrame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10100" y="2209800"/>
            <a:ext cx="4532313" cy="4495800"/>
          </a:xfrm>
          <a:noFill/>
        </p:spPr>
        <p:txBody>
          <a:bodyPr/>
          <a:lstStyle/>
          <a:p>
            <a:r>
              <a:rPr lang="tr-TR" b="1" i="1" smtClean="0">
                <a:solidFill>
                  <a:schemeClr val="accent2"/>
                </a:solidFill>
                <a:latin typeface="Monotype Corsiva" pitchFamily="66" charset="0"/>
              </a:rPr>
              <a:t>HAFIZANIN ÖZELLİKLERİ</a:t>
            </a:r>
          </a:p>
          <a:p>
            <a:r>
              <a:rPr lang="tr-TR" b="1" i="1" smtClean="0">
                <a:solidFill>
                  <a:schemeClr val="accent2"/>
                </a:solidFill>
                <a:latin typeface="Monotype Corsiva" pitchFamily="66" charset="0"/>
              </a:rPr>
              <a:t>ÇALIŞMA VE TEKRAR  PROGRAMI</a:t>
            </a:r>
          </a:p>
          <a:p>
            <a:r>
              <a:rPr lang="tr-TR" b="1" i="1" smtClean="0">
                <a:solidFill>
                  <a:schemeClr val="accent2"/>
                </a:solidFill>
                <a:latin typeface="Monotype Corsiva" pitchFamily="66" charset="0"/>
              </a:rPr>
              <a:t>HAFIZAYI NASIL GELİŞTİREBİLSİNİZ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3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3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3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4" grpId="0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EECC85-0C06-4F31-A2BC-4D5AB83842ED}" type="slidenum">
              <a:rPr lang="tr-TR"/>
              <a:pPr>
                <a:defRPr/>
              </a:pPr>
              <a:t>5</a:t>
            </a:fld>
            <a:endParaRPr lang="tr-TR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tr-TR" sz="9600" b="1" u="sng" smtClean="0">
                <a:latin typeface="Monotype Corsiva" pitchFamily="66" charset="0"/>
              </a:rPr>
              <a:t>BÖLÜM 4</a:t>
            </a:r>
          </a:p>
        </p:txBody>
      </p:sp>
      <p:graphicFrame>
        <p:nvGraphicFramePr>
          <p:cNvPr id="11267" name="Object 3"/>
          <p:cNvGraphicFramePr>
            <a:graphicFrameLocks/>
          </p:cNvGraphicFramePr>
          <p:nvPr>
            <p:ph type="clipArt" sz="half" idx="2"/>
          </p:nvPr>
        </p:nvGraphicFramePr>
        <p:xfrm>
          <a:off x="4572000" y="1981200"/>
          <a:ext cx="2286000" cy="4267200"/>
        </p:xfrm>
        <a:graphic>
          <a:graphicData uri="http://schemas.openxmlformats.org/presentationml/2006/ole">
            <p:oleObj spid="_x0000_s5122" name="ClipArt" r:id="rId6" imgW="2804760" imgH="3662280" progId="MS_ClipArt_Gallery.2">
              <p:embed/>
            </p:oleObj>
          </a:graphicData>
        </a:graphic>
      </p:graphicFrame>
      <p:graphicFrame>
        <p:nvGraphicFramePr>
          <p:cNvPr id="11268" name="Object 4"/>
          <p:cNvGraphicFramePr>
            <a:graphicFrameLocks/>
          </p:cNvGraphicFramePr>
          <p:nvPr/>
        </p:nvGraphicFramePr>
        <p:xfrm>
          <a:off x="6940550" y="1835150"/>
          <a:ext cx="2195513" cy="5014913"/>
        </p:xfrm>
        <a:graphic>
          <a:graphicData uri="http://schemas.openxmlformats.org/presentationml/2006/ole">
            <p:oleObj spid="_x0000_s5123" name="ClipArt" r:id="rId7" imgW="3444840" imgH="3657600" progId="MS_ClipArt_Gallery.2">
              <p:embed/>
            </p:oleObj>
          </a:graphicData>
        </a:graphic>
      </p:graphicFrame>
      <p:sp>
        <p:nvSpPr>
          <p:cNvPr id="1126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286000"/>
            <a:ext cx="4457700" cy="3810000"/>
          </a:xfrm>
        </p:spPr>
        <p:txBody>
          <a:bodyPr/>
          <a:lstStyle/>
          <a:p>
            <a:pPr>
              <a:defRPr/>
            </a:pPr>
            <a:r>
              <a:rPr lang="tr-TR" sz="4400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ETKİN DİNLEME</a:t>
            </a:r>
          </a:p>
          <a:p>
            <a:pPr>
              <a:defRPr/>
            </a:pPr>
            <a:r>
              <a:rPr lang="tr-TR" sz="4400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DAHA HIZLI VE ETKİLİ OKUMA</a:t>
            </a:r>
          </a:p>
          <a:p>
            <a:pPr>
              <a:defRPr/>
            </a:pPr>
            <a:r>
              <a:rPr lang="tr-TR" sz="4400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ETKİN OKUMA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3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K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300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K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300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K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9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65DD94-F96D-40CF-814E-DB3C5429D7F5}" type="slidenum">
              <a:rPr lang="tr-TR"/>
              <a:pPr>
                <a:defRPr/>
              </a:pPr>
              <a:t>6</a:t>
            </a:fld>
            <a:endParaRPr lang="tr-TR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tr-TR" sz="9600" b="1" u="sng" smtClean="0">
                <a:latin typeface="Monotype Corsiva" pitchFamily="66" charset="0"/>
              </a:rPr>
              <a:t>BÖLÜM 5</a:t>
            </a:r>
          </a:p>
        </p:txBody>
      </p:sp>
      <p:graphicFrame>
        <p:nvGraphicFramePr>
          <p:cNvPr id="12291" name="Object 3"/>
          <p:cNvGraphicFramePr>
            <a:graphicFrameLocks/>
          </p:cNvGraphicFramePr>
          <p:nvPr>
            <p:ph type="clipArt" sz="half" idx="1"/>
          </p:nvPr>
        </p:nvGraphicFramePr>
        <p:xfrm>
          <a:off x="76200" y="1600200"/>
          <a:ext cx="4495800" cy="4953000"/>
        </p:xfrm>
        <a:graphic>
          <a:graphicData uri="http://schemas.openxmlformats.org/presentationml/2006/ole">
            <p:oleObj spid="_x0000_s6146" name="ClipArt" r:id="rId7" imgW="3657600" imgH="2608200" progId="MS_ClipArt_Gallery.2">
              <p:embed/>
            </p:oleObj>
          </a:graphicData>
        </a:graphic>
      </p:graphicFrame>
      <p:graphicFrame>
        <p:nvGraphicFramePr>
          <p:cNvPr id="12292" name="Object 4"/>
          <p:cNvGraphicFramePr>
            <a:graphicFrameLocks/>
          </p:cNvGraphicFramePr>
          <p:nvPr/>
        </p:nvGraphicFramePr>
        <p:xfrm>
          <a:off x="0" y="1600200"/>
          <a:ext cx="4572000" cy="5256213"/>
        </p:xfrm>
        <a:graphic>
          <a:graphicData uri="http://schemas.openxmlformats.org/presentationml/2006/ole">
            <p:oleObj spid="_x0000_s6147" name="ClipArt" r:id="rId8" imgW="5646600" imgH="5175000" progId="MS_ClipArt_Gallery.2">
              <p:embed/>
            </p:oleObj>
          </a:graphicData>
        </a:graphic>
      </p:graphicFrame>
      <p:sp>
        <p:nvSpPr>
          <p:cNvPr id="1229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143372" y="2362200"/>
            <a:ext cx="4951413" cy="4419600"/>
          </a:xfrm>
          <a:noFill/>
        </p:spPr>
        <p:txBody>
          <a:bodyPr/>
          <a:lstStyle/>
          <a:p>
            <a:r>
              <a:rPr lang="tr-TR" b="1" i="1" dirty="0" smtClean="0">
                <a:solidFill>
                  <a:schemeClr val="accent2"/>
                </a:solidFill>
                <a:latin typeface="Times New Roman" pitchFamily="18" charset="0"/>
              </a:rPr>
              <a:t>SINAVA HAZIRLIK VE GEREKLERİNİ YERİNE GETİRME</a:t>
            </a:r>
          </a:p>
          <a:p>
            <a:r>
              <a:rPr lang="tr-TR" b="1" i="1" dirty="0" smtClean="0">
                <a:solidFill>
                  <a:schemeClr val="accent2"/>
                </a:solidFill>
                <a:latin typeface="Times New Roman" pitchFamily="18" charset="0"/>
              </a:rPr>
              <a:t>PROGRAMIN BİR BÜTÜN OLARAK DEĞERLENDİRİLMESİ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3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K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300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K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3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721CAC-851B-46D5-BCE8-14A762BA6B4F}" type="slidenum">
              <a:rPr lang="tr-TR"/>
              <a:pPr>
                <a:defRPr/>
              </a:pPr>
              <a:t>7</a:t>
            </a:fld>
            <a:endParaRPr lang="tr-TR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tr-TR" sz="9600" b="1" u="sng" smtClean="0">
                <a:latin typeface="Monotype Corsiva" pitchFamily="66" charset="0"/>
              </a:rPr>
              <a:t>BÖLÜM 1</a:t>
            </a:r>
          </a:p>
        </p:txBody>
      </p:sp>
      <p:graphicFrame>
        <p:nvGraphicFramePr>
          <p:cNvPr id="13315" name="Object 3"/>
          <p:cNvGraphicFramePr>
            <a:graphicFrameLocks/>
          </p:cNvGraphicFramePr>
          <p:nvPr/>
        </p:nvGraphicFramePr>
        <p:xfrm>
          <a:off x="0" y="1219200"/>
          <a:ext cx="4960938" cy="5637213"/>
        </p:xfrm>
        <a:graphic>
          <a:graphicData uri="http://schemas.openxmlformats.org/presentationml/2006/ole">
            <p:oleObj spid="_x0000_s7170" name="ClipArt" r:id="rId7" imgW="699840" imgH="830160" progId="MS_ClipArt_Gallery.2">
              <p:embed/>
            </p:oleObj>
          </a:graphicData>
        </a:graphic>
      </p:graphicFrame>
      <p:graphicFrame>
        <p:nvGraphicFramePr>
          <p:cNvPr id="13316" name="Object 4"/>
          <p:cNvGraphicFramePr>
            <a:graphicFrameLocks/>
          </p:cNvGraphicFramePr>
          <p:nvPr/>
        </p:nvGraphicFramePr>
        <p:xfrm>
          <a:off x="1524000" y="2209800"/>
          <a:ext cx="2057400" cy="4646613"/>
        </p:xfrm>
        <a:graphic>
          <a:graphicData uri="http://schemas.openxmlformats.org/presentationml/2006/ole">
            <p:oleObj spid="_x0000_s7171" name="ClipArt" r:id="rId8" imgW="944280" imgH="1180800" progId="MS_ClipArt_Gallery.2">
              <p:embed/>
            </p:oleObj>
          </a:graphicData>
        </a:graphic>
      </p:graphicFrame>
      <p:sp>
        <p:nvSpPr>
          <p:cNvPr id="1331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494213" cy="4800600"/>
          </a:xfrm>
          <a:noFill/>
        </p:spPr>
        <p:txBody>
          <a:bodyPr/>
          <a:lstStyle/>
          <a:p>
            <a:r>
              <a:rPr lang="tr-TR" sz="3600" b="1" i="1" dirty="0" smtClean="0">
                <a:solidFill>
                  <a:schemeClr val="accent2"/>
                </a:solidFill>
                <a:latin typeface="Monotype Corsiva" pitchFamily="66" charset="0"/>
              </a:rPr>
              <a:t>ÇALIŞMA ORTAMINA İLİŞKİN DÜZENLEMELER</a:t>
            </a:r>
          </a:p>
          <a:p>
            <a:r>
              <a:rPr lang="tr-TR" sz="3600" b="1" i="1" dirty="0" smtClean="0">
                <a:solidFill>
                  <a:schemeClr val="accent2"/>
                </a:solidFill>
                <a:latin typeface="Monotype Corsiva" pitchFamily="66" charset="0"/>
              </a:rPr>
              <a:t>ZİHNİN DAĞILMASINI ÖNLEME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K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K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7" grpId="0" build="p" bldLvl="3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9DDE7B-6F31-422F-82F2-F4AACE7A0A0E}" type="slidenum">
              <a:rPr lang="tr-TR"/>
              <a:pPr>
                <a:defRPr/>
              </a:pPr>
              <a:t>8</a:t>
            </a:fld>
            <a:endParaRPr lang="tr-TR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2413" cy="1219200"/>
          </a:xfrm>
          <a:noFill/>
        </p:spPr>
        <p:txBody>
          <a:bodyPr/>
          <a:lstStyle/>
          <a:p>
            <a:r>
              <a:rPr lang="tr-TR" sz="4800" b="1" i="1" smtClean="0">
                <a:solidFill>
                  <a:schemeClr val="folHlink"/>
                </a:solidFill>
                <a:latin typeface="Monotype Corsiva" pitchFamily="66" charset="0"/>
              </a:rPr>
              <a:t>ÇALIŞMA ORTAMINA İLİŞKİN DÜZENLEMELER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1600200"/>
            <a:ext cx="9142413" cy="533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tr-TR" sz="3200" b="1">
                <a:solidFill>
                  <a:schemeClr val="accent2"/>
                </a:solidFill>
                <a:latin typeface="Times New Roman" pitchFamily="18" charset="0"/>
              </a:rPr>
              <a:t>*ÇALIŞMAYA BAŞLAMA VE SÜRDÜRME KONUSUNDA PROBLEMİ OLANLARIN ORTAYA ÇIKARILMASI</a:t>
            </a:r>
          </a:p>
          <a:p>
            <a:r>
              <a:rPr lang="tr-TR" sz="3200" b="1">
                <a:solidFill>
                  <a:schemeClr val="accent2"/>
                </a:solidFill>
                <a:latin typeface="Times New Roman" pitchFamily="18" charset="0"/>
              </a:rPr>
              <a:t>*ÇALIŞMAYA BAŞLAMA VE SÜRDÜRMEYİ GÜÇLEŞTİREN SEBEPLER NELERDİR ?</a:t>
            </a:r>
          </a:p>
          <a:p>
            <a:r>
              <a:rPr lang="tr-TR" sz="3200" b="1">
                <a:solidFill>
                  <a:schemeClr val="accent2"/>
                </a:solidFill>
                <a:latin typeface="Times New Roman" pitchFamily="18" charset="0"/>
              </a:rPr>
              <a:t>*İDEAL ÇALIŞMA ŞARTLARI NELERDİR ?</a:t>
            </a:r>
          </a:p>
          <a:p>
            <a:r>
              <a:rPr lang="tr-TR" sz="3200" b="1">
                <a:solidFill>
                  <a:schemeClr val="accent2"/>
                </a:solidFill>
                <a:latin typeface="Times New Roman" pitchFamily="18" charset="0"/>
              </a:rPr>
              <a:t>*DERS BAŞINDA ZAMANI EN İYİ ŞEKİLDE KULLANMA ;ÇALIŞMA ODASININ ,</a:t>
            </a:r>
          </a:p>
          <a:p>
            <a:r>
              <a:rPr lang="tr-TR" sz="3200" b="1">
                <a:solidFill>
                  <a:schemeClr val="accent2"/>
                </a:solidFill>
                <a:latin typeface="Times New Roman" pitchFamily="18" charset="0"/>
              </a:rPr>
              <a:t>MASASININ VE ÇEVRENİN ORGANİZE</a:t>
            </a:r>
          </a:p>
          <a:p>
            <a:r>
              <a:rPr lang="tr-TR" sz="3200" b="1">
                <a:solidFill>
                  <a:schemeClr val="accent2"/>
                </a:solidFill>
                <a:latin typeface="Times New Roman" pitchFamily="18" charset="0"/>
              </a:rPr>
              <a:t>EDİLMESİYLE  MÜMKÜNDÜR.</a:t>
            </a:r>
            <a:endParaRPr lang="tr-TR" sz="2400">
              <a:latin typeface="Arial" pitchFamily="34" charset="0"/>
            </a:endParaRPr>
          </a:p>
          <a:p>
            <a:r>
              <a:rPr lang="tr-TR" sz="2400"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3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 autoUpdateAnimBg="0"/>
      <p:bldP spid="1434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B9DBFC-8076-497F-8D6A-64BC2667AD1C}" type="slidenum">
              <a:rPr lang="tr-TR"/>
              <a:pPr>
                <a:defRPr/>
              </a:pPr>
              <a:t>9</a:t>
            </a:fld>
            <a:endParaRPr lang="tr-TR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1371600"/>
          </a:xfrm>
          <a:noFill/>
        </p:spPr>
        <p:txBody>
          <a:bodyPr/>
          <a:lstStyle/>
          <a:p>
            <a:r>
              <a:rPr lang="tr-TR" sz="4800" b="1" i="1" u="sng" smtClean="0">
                <a:latin typeface="Monotype Corsiva" pitchFamily="66" charset="0"/>
              </a:rPr>
              <a:t>ZİHNİN DAĞILMASINI ÖNLEMEK</a:t>
            </a:r>
          </a:p>
        </p:txBody>
      </p:sp>
      <p:graphicFrame>
        <p:nvGraphicFramePr>
          <p:cNvPr id="15363" name="Object 3"/>
          <p:cNvGraphicFramePr>
            <a:graphicFrameLocks/>
          </p:cNvGraphicFramePr>
          <p:nvPr/>
        </p:nvGraphicFramePr>
        <p:xfrm>
          <a:off x="0" y="4114800"/>
          <a:ext cx="2859088" cy="2741613"/>
        </p:xfrm>
        <a:graphic>
          <a:graphicData uri="http://schemas.openxmlformats.org/presentationml/2006/ole">
            <p:oleObj spid="_x0000_s8194" name="ClipArt" r:id="rId5" imgW="2868480" imgH="3082680" progId="MS_ClipArt_Gallery.2">
              <p:embed/>
            </p:oleObj>
          </a:graphicData>
        </a:graphic>
      </p:graphicFrame>
      <p:graphicFrame>
        <p:nvGraphicFramePr>
          <p:cNvPr id="15364" name="Object 4"/>
          <p:cNvGraphicFramePr>
            <a:graphicFrameLocks/>
          </p:cNvGraphicFramePr>
          <p:nvPr/>
        </p:nvGraphicFramePr>
        <p:xfrm>
          <a:off x="5791200" y="3962400"/>
          <a:ext cx="3351213" cy="2894013"/>
        </p:xfrm>
        <a:graphic>
          <a:graphicData uri="http://schemas.openxmlformats.org/presentationml/2006/ole">
            <p:oleObj spid="_x0000_s8195" name="ClipArt" r:id="rId6" imgW="1581120" imgH="1617480" progId="MS_ClipArt_Gallery.2">
              <p:embed/>
            </p:oleObj>
          </a:graphicData>
        </a:graphic>
      </p:graphicFrame>
      <p:graphicFrame>
        <p:nvGraphicFramePr>
          <p:cNvPr id="15365" name="Object 5"/>
          <p:cNvGraphicFramePr>
            <a:graphicFrameLocks/>
          </p:cNvGraphicFramePr>
          <p:nvPr/>
        </p:nvGraphicFramePr>
        <p:xfrm>
          <a:off x="2901950" y="4006850"/>
          <a:ext cx="2882900" cy="2349500"/>
        </p:xfrm>
        <a:graphic>
          <a:graphicData uri="http://schemas.openxmlformats.org/presentationml/2006/ole">
            <p:oleObj spid="_x0000_s8196" name="ClipArt" r:id="rId7" imgW="1361880" imgH="1398240" progId="MS_ClipArt_Gallery.2">
              <p:embed/>
            </p:oleObj>
          </a:graphicData>
        </a:graphic>
      </p:graphicFrame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-15875" y="1812925"/>
            <a:ext cx="91440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tr-TR" sz="2800" b="1" i="1">
                <a:latin typeface="Times New Roman" pitchFamily="18" charset="0"/>
              </a:rPr>
              <a:t>*ÇALIŞMAK İÇİN MASA BAŞINA OTURDUĞUNUZDA</a:t>
            </a:r>
          </a:p>
          <a:p>
            <a:r>
              <a:rPr lang="tr-TR" sz="2800" b="1" i="1">
                <a:latin typeface="Times New Roman" pitchFamily="18" charset="0"/>
              </a:rPr>
              <a:t>DİKKATİNİZ DAĞILIYOR MU ?</a:t>
            </a:r>
          </a:p>
          <a:p>
            <a:r>
              <a:rPr lang="tr-TR" sz="2800" b="1" i="1">
                <a:latin typeface="Times New Roman" pitchFamily="18" charset="0"/>
              </a:rPr>
              <a:t>*BİR SAAT İÇİNDE ;YAKLAŞIK KAÇ DAKİKAYI KOPMADAN DERSE VEREBİLİYORSUNUZ ?</a:t>
            </a:r>
          </a:p>
          <a:p>
            <a:r>
              <a:rPr lang="tr-TR" sz="2800" b="1" i="1">
                <a:latin typeface="Times New Roman" pitchFamily="18" charset="0"/>
              </a:rPr>
              <a:t>*ZİHNİN DAĞILMASININ İÇ VE DIŞ SEBEPLERİ                      </a:t>
            </a:r>
          </a:p>
          <a:p>
            <a:r>
              <a:rPr lang="tr-TR" sz="2800" b="1" i="1">
                <a:latin typeface="Times New Roman" pitchFamily="18" charset="0"/>
              </a:rPr>
              <a:t>       NELERDİR ?</a:t>
            </a:r>
            <a:endParaRPr lang="tr-TR" sz="2400">
              <a:latin typeface="Arial" pitchFamily="34" charset="0"/>
            </a:endParaRPr>
          </a:p>
          <a:p>
            <a:endParaRPr lang="tr-TR" sz="2400"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K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K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autoUpdateAnimBg="0"/>
      <p:bldP spid="15366" grpId="0" autoUpdateAnimBg="0"/>
    </p:bldLst>
  </p:timing>
</p:sld>
</file>

<file path=ppt/theme/theme1.xml><?xml version="1.0" encoding="utf-8"?>
<a:theme xmlns:a="http://schemas.openxmlformats.org/drawingml/2006/main" name="Çift Çizgi">
  <a:themeElements>
    <a:clrScheme name="Çift Çizgi.pot 1">
      <a:dk1>
        <a:srgbClr val="000000"/>
      </a:dk1>
      <a:lt1>
        <a:srgbClr val="FFFFFF"/>
      </a:lt1>
      <a:dk2>
        <a:srgbClr val="990066"/>
      </a:dk2>
      <a:lt2>
        <a:srgbClr val="00CCCC"/>
      </a:lt2>
      <a:accent1>
        <a:srgbClr val="D60093"/>
      </a:accent1>
      <a:accent2>
        <a:srgbClr val="FFFF66"/>
      </a:accent2>
      <a:accent3>
        <a:srgbClr val="CAAAB8"/>
      </a:accent3>
      <a:accent4>
        <a:srgbClr val="DADADA"/>
      </a:accent4>
      <a:accent5>
        <a:srgbClr val="E8AAC8"/>
      </a:accent5>
      <a:accent6>
        <a:srgbClr val="E7E75C"/>
      </a:accent6>
      <a:hlink>
        <a:srgbClr val="FF9933"/>
      </a:hlink>
      <a:folHlink>
        <a:srgbClr val="FFCCFF"/>
      </a:folHlink>
    </a:clrScheme>
    <a:fontScheme name="Çift Çizgi.po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Tur" charset="-9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Tur" charset="-94"/>
          </a:defRPr>
        </a:defPPr>
      </a:lstStyle>
    </a:lnDef>
  </a:objectDefaults>
  <a:extraClrSchemeLst>
    <a:extraClrScheme>
      <a:clrScheme name="Çift Çizgi.pot 1">
        <a:dk1>
          <a:srgbClr val="000000"/>
        </a:dk1>
        <a:lt1>
          <a:srgbClr val="FFFFFF"/>
        </a:lt1>
        <a:dk2>
          <a:srgbClr val="990066"/>
        </a:dk2>
        <a:lt2>
          <a:srgbClr val="00CCCC"/>
        </a:lt2>
        <a:accent1>
          <a:srgbClr val="D60093"/>
        </a:accent1>
        <a:accent2>
          <a:srgbClr val="FFFF66"/>
        </a:accent2>
        <a:accent3>
          <a:srgbClr val="CAAAB8"/>
        </a:accent3>
        <a:accent4>
          <a:srgbClr val="DADADA"/>
        </a:accent4>
        <a:accent5>
          <a:srgbClr val="E8AAC8"/>
        </a:accent5>
        <a:accent6>
          <a:srgbClr val="E7E75C"/>
        </a:accent6>
        <a:hlink>
          <a:srgbClr val="FF9933"/>
        </a:hlink>
        <a:folHlink>
          <a:srgbClr val="FF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Çift Çizgi.pot 2">
        <a:dk1>
          <a:srgbClr val="000000"/>
        </a:dk1>
        <a:lt1>
          <a:srgbClr val="FFFFCC"/>
        </a:lt1>
        <a:dk2>
          <a:srgbClr val="996600"/>
        </a:dk2>
        <a:lt2>
          <a:srgbClr val="FFFFCC"/>
        </a:lt2>
        <a:accent1>
          <a:srgbClr val="FFCC00"/>
        </a:accent1>
        <a:accent2>
          <a:srgbClr val="6666FF"/>
        </a:accent2>
        <a:accent3>
          <a:srgbClr val="FFFFE2"/>
        </a:accent3>
        <a:accent4>
          <a:srgbClr val="000000"/>
        </a:accent4>
        <a:accent5>
          <a:srgbClr val="FFE2AA"/>
        </a:accent5>
        <a:accent6>
          <a:srgbClr val="5C5CE7"/>
        </a:accent6>
        <a:hlink>
          <a:srgbClr val="999933"/>
        </a:hlink>
        <a:folHlink>
          <a:srgbClr val="99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Çift Çizgi.pot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C:\MSOffice\Templates\Sunu Tasarımları\Çift Çizgi.pot</Template>
  <TotalTime>810</TotalTime>
  <Words>820</Words>
  <Application>Microsoft PowerPoint</Application>
  <PresentationFormat>Ekran Gösterisi (4:3)</PresentationFormat>
  <Paragraphs>147</Paragraphs>
  <Slides>24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2</vt:i4>
      </vt:variant>
      <vt:variant>
        <vt:lpstr>Slayt Başlıkları</vt:lpstr>
      </vt:variant>
      <vt:variant>
        <vt:i4>24</vt:i4>
      </vt:variant>
    </vt:vector>
  </HeadingPairs>
  <TitlesOfParts>
    <vt:vector size="33" baseType="lpstr">
      <vt:lpstr>Arial Tur</vt:lpstr>
      <vt:lpstr>Arial</vt:lpstr>
      <vt:lpstr>Times New Roman</vt:lpstr>
      <vt:lpstr>Monotype Sorts</vt:lpstr>
      <vt:lpstr>Monotype Corsiva</vt:lpstr>
      <vt:lpstr>Algerian</vt:lpstr>
      <vt:lpstr>Çift Çizgi</vt:lpstr>
      <vt:lpstr>Microsoft Clip Gallery</vt:lpstr>
      <vt:lpstr>ClipArt</vt:lpstr>
      <vt:lpstr>VERİMLİ DERS ÇALIŞMA YOLLARI</vt:lpstr>
      <vt:lpstr>BÖLÜM 1</vt:lpstr>
      <vt:lpstr>BÖLÜM 2</vt:lpstr>
      <vt:lpstr>BÖLÜM 3</vt:lpstr>
      <vt:lpstr>BÖLÜM 4</vt:lpstr>
      <vt:lpstr>BÖLÜM 5</vt:lpstr>
      <vt:lpstr>BÖLÜM 1</vt:lpstr>
      <vt:lpstr>ÇALIŞMA ORTAMINA İLİŞKİN DÜZENLEMELER</vt:lpstr>
      <vt:lpstr>ZİHNİN DAĞILMASINI ÖNLEMEK</vt:lpstr>
      <vt:lpstr>BÖLÜM 2</vt:lpstr>
      <vt:lpstr>AMAÇLARIN VE ÖNCELİKLERİN BELİRLENMESİ</vt:lpstr>
      <vt:lpstr>ZAMANI DÜZENLEMEK VE PROGRAM YAPMAK</vt:lpstr>
      <vt:lpstr>BÖLÜM 3</vt:lpstr>
      <vt:lpstr>HAFIZANIN ÖZELLİKLERİ</vt:lpstr>
      <vt:lpstr>ÇALIŞMA VE TEKRAR PROGRAMI</vt:lpstr>
      <vt:lpstr> *20-40 Dk. Çalıştıktan Sonra 10 Dk. Tekrar Yapmak Gerekir. </vt:lpstr>
      <vt:lpstr>HAFIZANIZI NASIL GELİŞTİREBİLİRSİNİZ ?</vt:lpstr>
      <vt:lpstr>HAFIZAYA YARDIMCI OLACAK İPUÇLARI</vt:lpstr>
      <vt:lpstr>BÖLÜM 4</vt:lpstr>
      <vt:lpstr>ETKİN DİNLEME</vt:lpstr>
      <vt:lpstr>DAHA HIZLI VE ETKİLİ OKUMA</vt:lpstr>
      <vt:lpstr>Slayt 22</vt:lpstr>
      <vt:lpstr>BEŞİNCİ BÖLÜM</vt:lpstr>
      <vt:lpstr>SINAVA HAZIRLIK VE GEREKLERİNİ YERİNE GETİRME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VERİMLİ DERS ÇALIŞMA YOLLARI</dc:title>
  <dc:creator>Karşıyaka Lisesi Müdürlüğü</dc:creator>
  <cp:lastModifiedBy>Asus</cp:lastModifiedBy>
  <cp:revision>16</cp:revision>
  <dcterms:created xsi:type="dcterms:W3CDTF">1998-11-27T07:32:04Z</dcterms:created>
  <dcterms:modified xsi:type="dcterms:W3CDTF">2018-12-21T11:14:51Z</dcterms:modified>
</cp:coreProperties>
</file>